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603" r:id="rId8"/>
    <p:sldId id="2340" r:id="rId9"/>
    <p:sldId id="739" r:id="rId10"/>
    <p:sldId id="2601" r:id="rId11"/>
    <p:sldId id="2594" r:id="rId12"/>
    <p:sldId id="2595" r:id="rId13"/>
    <p:sldId id="2596" r:id="rId14"/>
    <p:sldId id="2597" r:id="rId15"/>
    <p:sldId id="2625" r:id="rId16"/>
    <p:sldId id="2598" r:id="rId17"/>
    <p:sldId id="2600" r:id="rId18"/>
    <p:sldId id="2599" r:id="rId19"/>
    <p:sldId id="2610" r:id="rId20"/>
    <p:sldId id="2602" r:id="rId21"/>
    <p:sldId id="2603" r:id="rId22"/>
    <p:sldId id="2604" r:id="rId23"/>
    <p:sldId id="2605" r:id="rId24"/>
    <p:sldId id="2606" r:id="rId25"/>
    <p:sldId id="2608" r:id="rId26"/>
    <p:sldId id="2609" r:id="rId27"/>
    <p:sldId id="2611" r:id="rId28"/>
    <p:sldId id="2607" r:id="rId29"/>
    <p:sldId id="2612" r:id="rId30"/>
    <p:sldId id="2613" r:id="rId31"/>
    <p:sldId id="2615" r:id="rId32"/>
    <p:sldId id="2614" r:id="rId33"/>
    <p:sldId id="2617" r:id="rId34"/>
    <p:sldId id="2616" r:id="rId35"/>
    <p:sldId id="2618" r:id="rId36"/>
    <p:sldId id="2619" r:id="rId37"/>
    <p:sldId id="2623" r:id="rId38"/>
    <p:sldId id="2620" r:id="rId39"/>
    <p:sldId id="2621" r:id="rId40"/>
    <p:sldId id="2622" r:id="rId41"/>
    <p:sldId id="2624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𝑋_𝑛</a:t>
                </a:r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𝑊_𝑛</a:t>
                </a:r>
                <a:endParaRPr kumimoji="1" lang="en-US" altLang="zh-CN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𝑂_𝑛</a:t>
                </a:r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1 </a:t>
                </a:r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4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𝑛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1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i="0" dirty="0">
                    <a:latin typeface="Cambria Math" panose="02040503050406030204" pitchFamily="18" charset="0"/>
                  </a:rPr>
                  <a:t>𝐺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i="0" dirty="0">
                    <a:latin typeface="Cambria Math" panose="02040503050406030204" pitchFamily="18" charset="0"/>
                  </a:rPr>
                  <a:t>𝑊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b="0" i="0" dirty="0">
                    <a:latin typeface="Cambria Math" panose="02040503050406030204" pitchFamily="18" charset="0"/>
                  </a:rPr>
                  <a:t>𝑊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2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A87524-BAD3-6B42-AD00-A5B68C41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C6353AA-78A9-F448-8F12-12AB976EF4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C4D62EC-86A7-694E-97EA-1BC3568B6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0A5553-D5B0-9442-9EA8-BCC1B4251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AF4F27A-0768-AC43-A6C5-95106ABDDF1F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BD48845-C4A0-AB4D-8046-9EA85CD8CF11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DeepSpeed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43F32-8267-244E-BA70-FC9FF4877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4667"/>
            <a:ext cx="7167600" cy="402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45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实际执行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pPr marL="457200" lvl="1" indent="-457200"/>
                <a:r>
                  <a:rPr lang="en-US" altLang="zh-CN" sz="2000" dirty="0"/>
                  <a:t>3.</a:t>
                </a:r>
                <a:r>
                  <a:rPr lang="zh-CN" altLang="en-US" sz="2000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scatter-reduce</a:t>
                </a:r>
                <a:r>
                  <a:rPr lang="zh-CN" altLang="en-US" sz="2000" dirty="0"/>
                  <a:t>，各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维护 </a:t>
                </a:r>
                <a:r>
                  <a:rPr lang="en-US" altLang="zh-CN" sz="2000" dirty="0"/>
                  <a:t>Optimizer</a:t>
                </a:r>
                <a:r>
                  <a:rPr lang="zh-CN" altLang="en-US" sz="2000" dirty="0"/>
                  <a:t> 更新对应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457200" lvl="1" indent="-457200"/>
                <a:r>
                  <a:rPr lang="en-US" altLang="zh-CN" sz="2000" dirty="0"/>
                  <a:t>4.</a:t>
                </a:r>
                <a:r>
                  <a:rPr lang="zh-CN" altLang="en-US" sz="2000" dirty="0"/>
                  <a:t> 再对权重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all-gather</a:t>
                </a:r>
                <a:r>
                  <a:rPr lang="zh-CN" altLang="en-US" sz="2000" dirty="0"/>
                  <a:t> 使得每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都有更新后完整 </a:t>
                </a:r>
                <a:r>
                  <a:rPr lang="en-US" altLang="zh-CN" sz="2000" dirty="0"/>
                  <a:t>W</a:t>
                </a:r>
                <a:r>
                  <a:rPr lang="zh-CN" altLang="en-US" sz="2000" dirty="0"/>
                  <a:t>，最终通讯量为 </a:t>
                </a:r>
                <a:r>
                  <a:rPr lang="en-US" altLang="zh-CN" sz="2000" dirty="0"/>
                  <a:t>2</a:t>
                </a:r>
                <a:r>
                  <a:rPr lang="el-GR" altLang="zh-CN" sz="2000" dirty="0"/>
                  <a:t>Φ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386778F-046C-704F-965F-9DAF9D157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4712"/>
            <a:ext cx="7167600" cy="40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3D4FF-40DE-5946-B0A4-096B4CB0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根据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 维度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将 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优化器状态划分为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等份；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需要存储和更新总优化器状态的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，并更新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每训练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末尾，使用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获得整个参数的更新完整的权重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0" lvl="1" indent="0">
                  <a:buNone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很大时，显存占用接近于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，带来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倍显存节约。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29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01E878-D28E-9748-80E6-F6E101FD13C5}"/>
              </a:ext>
            </a:extLst>
          </p:cNvPr>
          <p:cNvSpPr/>
          <p:nvPr/>
        </p:nvSpPr>
        <p:spPr>
          <a:xfrm>
            <a:off x="623635" y="3165231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0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2.2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ZeRO-2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206624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梯度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Grad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也进行切分，每个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NPU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各自维护一块梯度。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执行 </a:t>
                </a:r>
                <a:r>
                  <a:rPr lang="en-US" altLang="zh-CN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，保证每个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所维持的梯度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是聚合梯度：</a:t>
                </a:r>
                <a:endParaRPr lang="en-US" altLang="zh-CN" dirty="0"/>
              </a:p>
              <a:p>
                <a:pPr marL="694190" lvl="1" indent="-457200"/>
                <a:r>
                  <a:rPr lang="en-US" altLang="zh-CN" sz="2000" dirty="0"/>
                  <a:t>e.g.</a:t>
                </a:r>
                <a:r>
                  <a:rPr lang="zh-CN" altLang="en-US" sz="2000" dirty="0"/>
                  <a:t> 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负责维护梯度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，其他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只需要把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对应位置梯度发给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即可；</a:t>
                </a:r>
                <a:endParaRPr lang="en-US" altLang="zh-CN" sz="2000" dirty="0"/>
              </a:p>
              <a:p>
                <a:pPr marL="694190" lvl="1" indent="-457200"/>
                <a:r>
                  <a:rPr lang="zh-CN" altLang="en-US" sz="2000" dirty="0"/>
                  <a:t>汇总完毕后白色块对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无用从显存移除，单卡通讯量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和 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更新相应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，即每块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维护独立的权重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最后对权重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，将其他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同步一份完整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，单卡通讯量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52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58784"/>
                <a:ext cx="10963473" cy="5096296"/>
              </a:xfrm>
            </p:spPr>
            <p:txBody>
              <a:bodyPr/>
              <a:lstStyle/>
              <a:p>
                <a:r>
                  <a:rPr lang="en-US" altLang="zh-CN" sz="2000" dirty="0"/>
                  <a:t>1.</a:t>
                </a:r>
                <a:r>
                  <a:rPr lang="zh-CN" altLang="en-US" sz="2000" dirty="0"/>
                  <a:t> 从 </a:t>
                </a:r>
                <a:r>
                  <a:rPr lang="en-US" altLang="zh-CN" sz="2000" dirty="0"/>
                  <a:t>optimizer state</a:t>
                </a:r>
                <a:r>
                  <a:rPr lang="zh-CN" altLang="en-US" sz="2000" dirty="0"/>
                  <a:t> 开始，</a:t>
                </a:r>
                <a:r>
                  <a:rPr lang="en-US" altLang="zh-CN" sz="2000" dirty="0"/>
                  <a:t>batch</a:t>
                </a:r>
                <a:r>
                  <a:rPr lang="zh-CN" altLang="en-US" sz="2000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/>
                  <a:t> 份，每块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一份</a:t>
                </a:r>
                <a:endParaRPr lang="en-US" altLang="zh-CN" dirty="0"/>
              </a:p>
              <a:p>
                <a:r>
                  <a:rPr lang="en-US" altLang="zh-CN" sz="2000" dirty="0"/>
                  <a:t>2.</a:t>
                </a:r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One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Step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forward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&amp;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backward</a:t>
                </a:r>
                <a:r>
                  <a:rPr lang="zh-CN" altLang="en-US" sz="2000" dirty="0"/>
                  <a:t> 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58784"/>
                <a:ext cx="10963473" cy="509629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2B56713-0B56-914D-A264-E7354563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581" y="2436753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，保证每个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所维持的梯度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是聚合梯度：</a:t>
                </a:r>
                <a:endParaRPr lang="en-US" altLang="zh-CN" dirty="0"/>
              </a:p>
              <a:p>
                <a:pPr marL="694190" lvl="1" indent="-457200"/>
                <a:r>
                  <a:rPr lang="en-US" altLang="zh-CN" sz="2000" dirty="0"/>
                  <a:t>e.g.</a:t>
                </a:r>
                <a:r>
                  <a:rPr lang="zh-CN" altLang="en-US" sz="2000" dirty="0"/>
                  <a:t> 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负责维护梯度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，其他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只需要把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对应位置梯度发给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即可；</a:t>
                </a:r>
                <a:endParaRPr lang="en-US" altLang="zh-CN" sz="2000" dirty="0"/>
              </a:p>
              <a:p>
                <a:pPr marL="694190" lvl="1" indent="-457200"/>
                <a:r>
                  <a:rPr lang="zh-CN" altLang="en-US" sz="2000" dirty="0"/>
                  <a:t>汇总完毕后白色块对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无用从显存移除，单卡通讯量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0E1EDF9-6622-0543-B6F4-004515005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091" y="3142220"/>
            <a:ext cx="7974000" cy="32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和 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更新相应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，即每块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维护独立的权重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5.</a:t>
                </a:r>
                <a:r>
                  <a:rPr lang="zh-CN" altLang="en-US" dirty="0"/>
                  <a:t> 最后对权重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，将其他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同步一份完整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，单卡通讯量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4AC63B8-05CB-5140-B853-04DBAAD3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2793309"/>
            <a:ext cx="7974000" cy="32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3D4FF-40DE-5946-B0A4-096B4CB0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梯度划分：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梯度跟优化器强相关，因此优化器可以更新其独立的梯度参数；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重点是更新梯度参数时候使用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，梯度参数更新后马上释放，显存从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具体实现：实现过程中使用分桶 </a:t>
                </a:r>
                <a:r>
                  <a:rPr lang="en-US" altLang="zh-CN" dirty="0"/>
                  <a:t>Bucket</a:t>
                </a:r>
                <a:r>
                  <a:rPr lang="zh-CN" altLang="en-US" dirty="0"/>
                  <a:t>，将梯度分到 </a:t>
                </a:r>
                <a:r>
                  <a:rPr lang="en-US" altLang="zh-CN" dirty="0"/>
                  <a:t>Bucket</a:t>
                </a:r>
                <a:r>
                  <a:rPr lang="zh-CN" altLang="en-US" dirty="0"/>
                  <a:t> 中并在桶上进行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移除梯度和优化器状态冗余，将显存从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很大时，显存占用接近于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，带来 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 倍显存节约。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77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ADB94-5ABA-B741-B595-2C33233BC703}"/>
              </a:ext>
            </a:extLst>
          </p:cNvPr>
          <p:cNvSpPr/>
          <p:nvPr/>
        </p:nvSpPr>
        <p:spPr>
          <a:xfrm>
            <a:off x="602876" y="3901587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67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2.3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ZeRO-3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3440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将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Forward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取回分布在各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上的权重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得到完整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，取回完整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后得到各自梯度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聚合自身维护的梯度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l-GR" dirty="0"/>
                  <a:t>。</a:t>
                </a:r>
                <a:r>
                  <a:rPr lang="zh-CN" altLang="en-US" dirty="0"/>
                  <a:t>聚合操作结束后，立刻把不是自己维护的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只保存其权重参数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，由于只维护部分参数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，因此无需对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All-Reduce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8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64A373-E864-034C-AEFF-DD9B0FBD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4CF4B61-BDF7-E041-A4F8-8E7CC8B6C3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dirty="0"/>
                  <a:t>Forward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取回分布在各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上的权重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得到完整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，取回完整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4CF4B61-BDF7-E041-A4F8-8E7CC8B6C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622F72D-CC56-0644-B0D8-2B4A4038D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3118946"/>
            <a:ext cx="797400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70660"/>
                <a:ext cx="10963473" cy="508442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后得到各自梯度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聚合自身维护的梯度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l-GR" dirty="0"/>
                  <a:t>。</a:t>
                </a:r>
                <a:r>
                  <a:rPr lang="zh-CN" altLang="en-US" dirty="0"/>
                  <a:t>聚合操作结束后，立刻把不是自己维护的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只保存其权重参数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，由于只维护部分参数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，因此无需对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All-Reduce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70660"/>
                <a:ext cx="10963473" cy="5084420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EC87708-C88E-4B42-829E-32788968E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3026888"/>
            <a:ext cx="797400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梯度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权重划分：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拆分到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过程，通过 </a:t>
                </a:r>
                <a:r>
                  <a:rPr lang="en-US" altLang="zh-CN" dirty="0"/>
                  <a:t>broadcast</a:t>
                </a:r>
                <a:r>
                  <a:rPr lang="zh-CN" altLang="en-US" dirty="0"/>
                  <a:t> 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中获取参数；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通过增加通信开销，减少每张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中的显存占用，以通信换显存，使得显存占用与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成正比；</a:t>
                </a:r>
                <a:endParaRPr lang="en-US" altLang="zh-CN" dirty="0"/>
              </a:p>
              <a:p>
                <a:pPr marL="239106" lvl="1" indent="0">
                  <a:buNone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移除梯度、优化器状态、权重冗余，将显存从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(4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)/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带来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 增加 </a:t>
                </a:r>
                <a:r>
                  <a:rPr lang="en-US" altLang="zh-CN" dirty="0"/>
                  <a:t>1.5X</a:t>
                </a:r>
                <a:r>
                  <a:rPr lang="zh-CN" altLang="en-US" dirty="0"/>
                  <a:t> 单卡通讯量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3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ADB94-5ABA-B741-B595-2C33233BC703}"/>
              </a:ext>
            </a:extLst>
          </p:cNvPr>
          <p:cNvSpPr/>
          <p:nvPr/>
        </p:nvSpPr>
        <p:spPr>
          <a:xfrm>
            <a:off x="602876" y="4648932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9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居然把权重参数 </a:t>
            </a:r>
            <a:r>
              <a:rPr lang="en-US" altLang="zh-CN" dirty="0"/>
              <a:t>W</a:t>
            </a:r>
            <a:r>
              <a:rPr lang="zh-CN" altLang="en-US" dirty="0"/>
              <a:t> 给切（并行）了？那不是应该属于模型并行吗？</a:t>
            </a:r>
            <a:r>
              <a:rPr lang="en-US" altLang="zh-CN" dirty="0"/>
              <a:t>ZeRO1/2/3</a:t>
            </a:r>
            <a:r>
              <a:rPr lang="zh-CN" altLang="en-US" dirty="0"/>
              <a:t> 可以跟 </a:t>
            </a:r>
            <a:r>
              <a:rPr lang="en-US" altLang="zh-CN" dirty="0"/>
              <a:t>TP</a:t>
            </a:r>
            <a:r>
              <a:rPr lang="zh-CN" altLang="en-US" dirty="0"/>
              <a:t> 一起混用？</a:t>
            </a:r>
          </a:p>
        </p:txBody>
      </p:sp>
    </p:spTree>
    <p:extLst>
      <p:ext uri="{BB962C8B-B14F-4D97-AF65-F5344CB8AC3E}">
        <p14:creationId xmlns:p14="http://schemas.microsoft.com/office/powerpoint/2010/main" val="2855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BCC4CA9-3980-B047-A847-66F43D152B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ZeRO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形式上模型并行，实质上数据并行：</a:t>
                </a:r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zh-CN" altLang="en-US" dirty="0"/>
                  <a:t>张量并行：相同输入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上各算模型一部分，最后通过通信来进行聚合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过程中，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只需要维护其独立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来计算即可</a:t>
                </a:r>
                <a:endParaRPr lang="en-US" altLang="zh-CN" dirty="0"/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en-US" altLang="zh-CN" dirty="0"/>
                  <a:t>ZeRO</a:t>
                </a:r>
                <a:r>
                  <a:rPr lang="zh-CN" altLang="en-US" dirty="0"/>
                  <a:t> 并行：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过程中，把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上维护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进行聚合，本质上用完整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进行计算。它是不同输入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，完整参数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，最终再进行聚合。</a:t>
                </a:r>
                <a:endParaRPr lang="en-US" altLang="zh-CN" dirty="0"/>
              </a:p>
              <a:p>
                <a:pPr marL="239106" lvl="1" indent="-239106">
                  <a:buFont typeface="Arial" pitchFamily="34" charset="0"/>
                  <a:buChar char="•"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实际并行时候，只能使用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ZeRO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Stage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PTD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多维混合并行；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BCC4CA9-3980-B047-A847-66F43D152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3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2.4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ZeRO-R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82609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把占用显存多的部分卸载 </a:t>
            </a:r>
            <a:r>
              <a:rPr lang="en-US" altLang="zh-CN" sz="2000" dirty="0"/>
              <a:t>offload</a:t>
            </a:r>
            <a:r>
              <a:rPr lang="zh-CN" altLang="en-US" sz="2000" dirty="0"/>
              <a:t> 到</a:t>
            </a:r>
            <a:r>
              <a:rPr lang="en-US" altLang="zh-CN" sz="2000" dirty="0"/>
              <a:t>CPU</a:t>
            </a:r>
            <a:r>
              <a:rPr lang="zh-CN" altLang="en-US" sz="2000" dirty="0"/>
              <a:t>上，计算和激活值部分放到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上，这样比起跨机，更能节省内存，也能减少跨机跨通信域通讯压力！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7796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大系统系统瓶颈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latinLnBrk="1">
              <a:buSzPct val="11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Gill Sans MT" panose="020B0502020104020203" pitchFamily="34" charset="0"/>
              </a:rPr>
              <a:t>部分 </a:t>
            </a: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 计算和存储 </a:t>
            </a:r>
            <a:r>
              <a:rPr lang="en-US" altLang="zh-CN" sz="2000" dirty="0">
                <a:latin typeface="Gill Sans MT" panose="020B0502020104020203" pitchFamily="34" charset="0"/>
              </a:rPr>
              <a:t>offload</a:t>
            </a:r>
            <a:r>
              <a:rPr lang="zh-CN" altLang="en-US" sz="2000" dirty="0">
                <a:latin typeface="Gill Sans MT" panose="020B0502020104020203" pitchFamily="34" charset="0"/>
              </a:rPr>
              <a:t> 到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&amp;&amp;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DDR</a:t>
            </a:r>
            <a:r>
              <a:rPr lang="zh-CN" altLang="en-US" sz="2000" dirty="0">
                <a:latin typeface="Gill Sans MT" panose="020B0502020104020203" pitchFamily="34" charset="0"/>
              </a:rPr>
              <a:t>，涉及 </a:t>
            </a:r>
            <a:r>
              <a:rPr lang="en-US" altLang="zh-CN" sz="2000" dirty="0">
                <a:latin typeface="Gill Sans MT" panose="020B0502020104020203" pitchFamily="34" charset="0"/>
              </a:rPr>
              <a:t>CPU2NPU</a:t>
            </a:r>
            <a:r>
              <a:rPr lang="zh-CN" altLang="en-US" sz="2000" dirty="0">
                <a:latin typeface="Gill Sans MT" panose="020B0502020104020203" pitchFamily="34" charset="0"/>
              </a:rPr>
              <a:t> 间通信增加，如何避免 </a:t>
            </a:r>
            <a:r>
              <a:rPr lang="en-US" altLang="zh-CN" sz="2000" dirty="0">
                <a:latin typeface="Gill Sans MT" panose="020B0502020104020203" pitchFamily="34" charset="0"/>
              </a:rPr>
              <a:t>host2device</a:t>
            </a:r>
            <a:r>
              <a:rPr lang="zh-CN" altLang="en-US" sz="2000" dirty="0">
                <a:latin typeface="Gill Sans MT" panose="020B0502020104020203" pitchFamily="34" charset="0"/>
              </a:rPr>
              <a:t> 通信成为瓶颈？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 latinLnBrk="1">
              <a:buSzPct val="11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 计算效率相比于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是数量级上的优，如何避免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参与过多计算，计算负载尽可能在 </a:t>
            </a: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5923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CA01FA-1FD9-A448-8E52-8C35F026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r>
              <a:rPr lang="zh-CN" altLang="en-US" dirty="0"/>
              <a:t> 原理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4B8D004-656D-1A40-9FA6-067713B40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625373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dirty="0">
                <a:solidFill>
                  <a:srgbClr val="C00000"/>
                </a:solidFill>
              </a:rPr>
              <a:t>按计算量进行区分：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高计算：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计算量高，相关的权重参数计算 </a:t>
            </a:r>
            <a:r>
              <a:rPr lang="en-US" altLang="zh-CN" dirty="0"/>
              <a:t>&amp;</a:t>
            </a:r>
            <a:r>
              <a:rPr lang="zh-CN" altLang="en-US" dirty="0"/>
              <a:t> 激活值计算仍然在 </a:t>
            </a:r>
            <a:r>
              <a:rPr lang="en-US" altLang="zh-CN" dirty="0"/>
              <a:t>GPU</a:t>
            </a:r>
            <a:r>
              <a:rPr lang="zh-CN" altLang="en-US" dirty="0"/>
              <a:t>；</a:t>
            </a:r>
          </a:p>
          <a:p>
            <a:pPr marL="474663" lvl="1" indent="-236538">
              <a:tabLst>
                <a:tab pos="4221163" algn="l"/>
              </a:tabLst>
            </a:pPr>
            <a:r>
              <a:rPr lang="zh-CN" altLang="en-US" dirty="0">
                <a:solidFill>
                  <a:srgbClr val="C00000"/>
                </a:solidFill>
              </a:rPr>
              <a:t>低计算：</a:t>
            </a:r>
            <a:r>
              <a:rPr lang="en-US" altLang="zh-CN" dirty="0"/>
              <a:t>update</a:t>
            </a:r>
            <a:r>
              <a:rPr lang="zh-CN" altLang="en-US" dirty="0"/>
              <a:t> 部分计算量低以通信为主，且需要的显存较大，放入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DDR</a:t>
            </a:r>
            <a:r>
              <a:rPr lang="zh-CN" altLang="en-US" dirty="0"/>
              <a:t>。相关部分 </a:t>
            </a:r>
            <a:r>
              <a:rPr lang="en-US" altLang="zh-CN" dirty="0"/>
              <a:t>Optimizer States</a:t>
            </a:r>
            <a:r>
              <a:rPr lang="zh-CN" altLang="en-US" dirty="0"/>
              <a:t>（</a:t>
            </a:r>
            <a:r>
              <a:rPr lang="en-US" altLang="zh-CN" dirty="0"/>
              <a:t>fp32</a:t>
            </a:r>
            <a:r>
              <a:rPr lang="zh-CN" altLang="en-US" dirty="0"/>
              <a:t>）</a:t>
            </a:r>
            <a:r>
              <a:rPr lang="en-US" altLang="zh-CN" dirty="0"/>
              <a:t>Update</a:t>
            </a:r>
            <a:r>
              <a:rPr lang="zh-CN" altLang="en-US" dirty="0"/>
              <a:t> 和 </a:t>
            </a:r>
            <a:r>
              <a:rPr lang="en-US" altLang="zh-CN" dirty="0"/>
              <a:t>Gradients</a:t>
            </a:r>
            <a:r>
              <a:rPr lang="zh-CN" altLang="en-US" dirty="0"/>
              <a:t> </a:t>
            </a:r>
            <a:r>
              <a:rPr lang="en-US" altLang="zh-CN" dirty="0"/>
              <a:t>(fp16)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3C1FF9-57AA-064B-B515-D1006E690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145" y="1265231"/>
            <a:ext cx="5629325" cy="51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2.5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zh-CN" altLang="en-US" dirty="0"/>
              <a:t>使用方式</a:t>
            </a:r>
          </a:p>
        </p:txBody>
      </p:sp>
    </p:spTree>
    <p:extLst>
      <p:ext uri="{BB962C8B-B14F-4D97-AF65-F5344CB8AC3E}">
        <p14:creationId xmlns:p14="http://schemas.microsoft.com/office/powerpoint/2010/main" val="386722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FD8B41-AF76-4044-9CEB-EF1D1F9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多种使用方式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8250-4717-8140-B35A-D24C173332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 </a:t>
            </a:r>
            <a:r>
              <a:rPr lang="en-US" altLang="zh-CN" dirty="0"/>
              <a:t>DeepSpeed </a:t>
            </a:r>
            <a:r>
              <a:rPr lang="zh-CN" altLang="en-US" dirty="0"/>
              <a:t>命令行工具运行训练脚本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HuggingFace</a:t>
            </a:r>
            <a:r>
              <a:rPr lang="zh-CN" altLang="en-US" dirty="0"/>
              <a:t> 中 </a:t>
            </a:r>
            <a:r>
              <a:rPr lang="en-US" altLang="zh-CN" dirty="0"/>
              <a:t>Transformers</a:t>
            </a:r>
            <a:r>
              <a:rPr lang="zh-CN" altLang="en-US" dirty="0"/>
              <a:t> 通过 </a:t>
            </a:r>
            <a:r>
              <a:rPr lang="en-US" altLang="zh-CN" dirty="0"/>
              <a:t>Trainer</a:t>
            </a:r>
            <a:r>
              <a:rPr lang="zh-CN" altLang="en-US" dirty="0"/>
              <a:t>集成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DeepSpeed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313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FD8B41-AF76-4044-9CEB-EF1D1F9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多种使用方式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8250-4717-8140-B35A-D24C173332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使用 </a:t>
            </a:r>
            <a:r>
              <a:rPr lang="en-US" altLang="zh-CN" dirty="0">
                <a:solidFill>
                  <a:srgbClr val="C00000"/>
                </a:solidFill>
              </a:rPr>
              <a:t>DeepSpeed </a:t>
            </a:r>
            <a:r>
              <a:rPr lang="zh-CN" altLang="en-US" dirty="0">
                <a:solidFill>
                  <a:srgbClr val="C00000"/>
                </a:solidFill>
              </a:rPr>
              <a:t>命令行工具运行训练脚本</a:t>
            </a:r>
            <a:endParaRPr lang="en-US" altLang="zh-CN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在训练脚本中导入 </a:t>
            </a:r>
            <a:r>
              <a:rPr lang="en-US" altLang="zh-CN" dirty="0"/>
              <a:t>DeepSpeed </a:t>
            </a:r>
            <a:r>
              <a:rPr lang="zh-CN" altLang="en-US" dirty="0"/>
              <a:t>模块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在训练脚本中导入 </a:t>
            </a:r>
            <a:r>
              <a:rPr lang="en-US" altLang="zh-CN" dirty="0"/>
              <a:t>Trainer </a:t>
            </a:r>
            <a:r>
              <a:rPr lang="zh-CN" altLang="en-US" dirty="0"/>
              <a:t>模块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创建 </a:t>
            </a:r>
            <a:r>
              <a:rPr lang="en-US" altLang="zh-CN" dirty="0"/>
              <a:t>Trainer </a:t>
            </a:r>
            <a:r>
              <a:rPr lang="zh-CN" altLang="en-US" dirty="0"/>
              <a:t>对象，将模型、训练数据集、优化器等参数传入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使用 </a:t>
            </a:r>
            <a:r>
              <a:rPr lang="en-US" altLang="zh-CN" dirty="0"/>
              <a:t>DeepSpeed </a:t>
            </a:r>
            <a:r>
              <a:rPr lang="zh-CN" altLang="en-US" dirty="0"/>
              <a:t>命令行工具运行训练脚本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FF5708-9A96-EA47-8291-A02C86B8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68" y="4220211"/>
            <a:ext cx="10280040" cy="287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906BA0-94A2-E847-B14B-27BB2EC9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68" y="4930294"/>
            <a:ext cx="10280040" cy="7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2.1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ZeRO-1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124576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算法原理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执行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，得到完整梯度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i="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90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B7B1DB6-8386-4D46-8DA7-3E4BE8088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76" y="2346455"/>
            <a:ext cx="7171209" cy="40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 执行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步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计算后，各得一份梯度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D3CBD7D-9DE5-B64A-AE76-F5BF1B386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766" y="2487770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5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，得到完整梯度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i="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5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1646BF-9D96-B644-B67D-E4B16CD71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7356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19985A-39B7-C646-8B68-23C19EEF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170" y="2443519"/>
            <a:ext cx="7167600" cy="402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82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31067</TotalTime>
  <Words>1853</Words>
  <Application>Microsoft Macintosh PowerPoint</Application>
  <PresentationFormat>自定义</PresentationFormat>
  <Paragraphs>194</Paragraphs>
  <Slides>36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PowerPoint 演示文稿</vt:lpstr>
      <vt:lpstr>ZeRO Stage 1 算法原理</vt:lpstr>
      <vt:lpstr>ZeRO Stage 1 原理</vt:lpstr>
      <vt:lpstr>ZeRO Stage 1 原理</vt:lpstr>
      <vt:lpstr>ZeRO Stage 1 原理</vt:lpstr>
      <vt:lpstr>ZeRO Stage 1 原理</vt:lpstr>
      <vt:lpstr>ZeRO Stage 1 原理</vt:lpstr>
      <vt:lpstr>ZeRO Stage 1 实际执行</vt:lpstr>
      <vt:lpstr>ZeRO Stage 1 计算</vt:lpstr>
      <vt:lpstr>ZeRO Stage 1 计算</vt:lpstr>
      <vt:lpstr>PowerPoint 演示文稿</vt:lpstr>
      <vt:lpstr>ZeRO Stage 2 原理</vt:lpstr>
      <vt:lpstr>ZeRO Stage 2 原理</vt:lpstr>
      <vt:lpstr>ZeRO Stage 2 原理</vt:lpstr>
      <vt:lpstr>ZeRO Stage 2 原理</vt:lpstr>
      <vt:lpstr>ZeRO Stage 2 计算</vt:lpstr>
      <vt:lpstr>ZeRO Stage 2 计算</vt:lpstr>
      <vt:lpstr>PowerPoint 演示文稿</vt:lpstr>
      <vt:lpstr>ZeRO Stage 3 原理</vt:lpstr>
      <vt:lpstr>ZeRO Stage 3 原理</vt:lpstr>
      <vt:lpstr>ZeRO Stage 3 原理</vt:lpstr>
      <vt:lpstr>ZeRO Stage 3 计算</vt:lpstr>
      <vt:lpstr>ZeRO Stage 3 计算</vt:lpstr>
      <vt:lpstr>ZeRO vs TP</vt:lpstr>
      <vt:lpstr>ZeRO vs TP</vt:lpstr>
      <vt:lpstr>PowerPoint 演示文稿</vt:lpstr>
      <vt:lpstr>ZeRO-Offload</vt:lpstr>
      <vt:lpstr>ZeRO-Offload 2大系统系统瓶颈</vt:lpstr>
      <vt:lpstr>ZeRO-Offload 原理</vt:lpstr>
      <vt:lpstr>PowerPoint 演示文稿</vt:lpstr>
      <vt:lpstr>多种使用方式</vt:lpstr>
      <vt:lpstr>多种使用方式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10561</cp:revision>
  <cp:lastPrinted>2023-09-08T09:14:01Z</cp:lastPrinted>
  <dcterms:created xsi:type="dcterms:W3CDTF">2020-08-28T08:44:19Z</dcterms:created>
  <dcterms:modified xsi:type="dcterms:W3CDTF">2024-03-24T02:21:10Z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